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42" r:id="rId3"/>
    <p:sldId id="260" r:id="rId4"/>
    <p:sldId id="264" r:id="rId5"/>
    <p:sldId id="258" r:id="rId6"/>
    <p:sldId id="265" r:id="rId7"/>
    <p:sldId id="308" r:id="rId8"/>
    <p:sldId id="292" r:id="rId9"/>
    <p:sldId id="279" r:id="rId10"/>
    <p:sldId id="343" r:id="rId11"/>
    <p:sldId id="309" r:id="rId12"/>
    <p:sldId id="310" r:id="rId13"/>
    <p:sldId id="295" r:id="rId14"/>
    <p:sldId id="311" r:id="rId15"/>
    <p:sldId id="293" r:id="rId16"/>
    <p:sldId id="298" r:id="rId17"/>
    <p:sldId id="337" r:id="rId18"/>
    <p:sldId id="319" r:id="rId19"/>
    <p:sldId id="341" r:id="rId20"/>
    <p:sldId id="336" r:id="rId21"/>
    <p:sldId id="313" r:id="rId22"/>
    <p:sldId id="340" r:id="rId23"/>
    <p:sldId id="328" r:id="rId24"/>
    <p:sldId id="329" r:id="rId25"/>
    <p:sldId id="299" r:id="rId26"/>
    <p:sldId id="297" r:id="rId27"/>
    <p:sldId id="300" r:id="rId28"/>
    <p:sldId id="333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9A1"/>
    <a:srgbClr val="6F6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2"/>
    <p:restoredTop sz="94622"/>
  </p:normalViewPr>
  <p:slideViewPr>
    <p:cSldViewPr snapToGrid="0" snapToObjects="1">
      <p:cViewPr>
        <p:scale>
          <a:sx n="60" d="100"/>
          <a:sy n="60" d="100"/>
        </p:scale>
        <p:origin x="111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F5FE7-2229-407D-AB33-1C54BBFE9574}" type="datetimeFigureOut">
              <a:rPr lang="pt-BR" smtClean="0"/>
              <a:t>02/04/2023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107D9-47B7-4E90-A9F6-98BE8BB7A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81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DCADC-3F18-C540-83D0-D940EA035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AEF49-1CBE-7740-B5AF-76F88697B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B9F8A0-133D-0245-A9C1-B6A8F784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43EF-D728-487C-91CE-B96418477F3A}" type="datetime1">
              <a:rPr lang="en-US" smtClean="0"/>
              <a:t>4/2/2023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EDF82A-A8C4-E046-9B1C-22D66F38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CAD431-0864-0045-929D-2549412E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5C3E-18B6-AF46-B78C-61C4BE39D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BE5C1-A14C-1848-B1D5-25D096C2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DBA9EE-63BE-244B-B91F-AB8F4E562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4E1694-7F63-B144-B17E-FBD9F402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41CF-1279-4CCD-B5A7-029E1697118A}" type="datetime1">
              <a:rPr lang="en-US" smtClean="0"/>
              <a:t>4/2/2023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810483-5444-1140-B136-69B9E4A9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8FE8AB-E683-454E-847A-24F24591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5C3E-18B6-AF46-B78C-61C4BE39D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7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C83615-6BB8-B247-9857-A5FE84082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A9D037-2636-584E-8890-A109EA14E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AA745B-2921-D849-B054-6729C535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A7B8-C2DD-4191-BEBB-FF29053A1740}" type="datetime1">
              <a:rPr lang="en-US" smtClean="0"/>
              <a:t>4/2/2023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7B0D97-EF3F-7A45-BB98-1577D11C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ACCCFC-84DD-6E4B-BF01-34C16313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5C3E-18B6-AF46-B78C-61C4BE39D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0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EE6C-AB04-EB40-BB6A-43A10F1F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B6D00-3E3C-924B-A74D-D76A0DC81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C09F1A-F348-E548-B74E-64F2AF19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5DAD-87EB-453A-8087-FA0E1DD5ED04}" type="datetime1">
              <a:rPr lang="en-US" smtClean="0"/>
              <a:t>4/2/2023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FC787B-5A2B-3141-8970-68BDAAF8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697A47-92AB-3A4E-8ED1-BF408190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5C3E-18B6-AF46-B78C-61C4BE39D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1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2A961-7E7B-D040-BC0E-00A4F1B2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0E0454-DEE2-1648-8430-53F3068A1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7D7E80-EBAC-2249-B0F3-37AA0AE2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A84-52DB-4B19-8AEB-A83975FC7AF3}" type="datetime1">
              <a:rPr lang="en-US" smtClean="0"/>
              <a:t>4/2/2023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417912-8AAA-644F-A72F-EF5FE889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3B30D7-8B14-E848-8365-0A2C900C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5C3E-18B6-AF46-B78C-61C4BE39D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7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BA069-EE9F-4F40-B677-DCF63455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396962-9B77-D14A-ACC2-4BC6C8EB3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82F462-68B0-AE45-B715-0EEE733D9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B9BD68-D8E6-5E49-9DD1-0B1E83E3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46FE-8933-40FA-BFA0-EED8EDEC4A67}" type="datetime1">
              <a:rPr lang="en-US" smtClean="0"/>
              <a:t>4/2/2023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5106B7-E397-5849-A6C4-EF57DE95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2AB7CB-AC24-9F43-B057-51E74D43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5C3E-18B6-AF46-B78C-61C4BE39D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1DBF3-8927-3546-AC35-5EF2E3CD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0EB09D-FC91-474D-9DD2-BC0215AF7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6AB035-1BF4-6C41-BA31-88FF7137A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AFD6A1-C591-324B-A24E-86A313B91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2E7C42-1F43-8548-9F51-769C04EC3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691EC2-9D49-C647-BDB0-FCF77CC7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74B6-D556-4BDB-A270-5E44E08F02C1}" type="datetime1">
              <a:rPr lang="en-US" smtClean="0"/>
              <a:t>4/2/2023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05A96B4-2AAA-9349-AB8D-0AF39D41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6E44B4-FDFE-704C-8324-6C05A5A3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5C3E-18B6-AF46-B78C-61C4BE39D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6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72E9F-A83A-484C-86E2-15FB0F01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7BA5C70-546B-EB46-BC12-77AC58F3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1E60-7F1B-48DE-A96A-8149A2B1C0F7}" type="datetime1">
              <a:rPr lang="en-US" smtClean="0"/>
              <a:t>4/2/2023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77825A6-7F4F-994A-A56F-6CC2E1D3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E5E54B-FB0C-D941-AC4C-AD0DCD10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5C3E-18B6-AF46-B78C-61C4BE39D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8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FE3C891-E17D-D748-A7C6-5C137602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14D8-74F8-4666-AB49-C838BC4C7920}" type="datetime1">
              <a:rPr lang="en-US" smtClean="0"/>
              <a:t>4/2/2023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0522480-2845-A642-B1B4-E69E0696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E6997E-B606-3B44-B874-2D83B7B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5C3E-18B6-AF46-B78C-61C4BE39D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2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6EAF-64AF-3047-A25D-8D3DE46A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7EE9DF-B5E2-784F-9411-FDAF357F3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462B16-D598-5C45-9434-45BFCCE30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F3DBF8-1323-0C46-A810-B047F939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41C4-7A7D-4B72-A199-AFB347166167}" type="datetime1">
              <a:rPr lang="en-US" smtClean="0"/>
              <a:t>4/2/2023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AF4A14-F4A0-BD49-8D82-C971D212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6915F6-195F-3848-956D-92DF2F7B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5C3E-18B6-AF46-B78C-61C4BE39D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31168-EA55-F143-9FDF-E8AB7976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56BD9CE-04D9-9C48-911B-00C2B7A13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EE1887-D5C6-B646-9AC1-2334FFC36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51F587-1C9B-734E-AA65-5064F68B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5AD0-E266-4678-B955-B94E17FCF496}" type="datetime1">
              <a:rPr lang="en-US" smtClean="0"/>
              <a:t>4/2/2023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0756D7-3290-F14E-9E9E-A15564DF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D142C4-56F1-F946-B8B1-D2A64EC5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5C3E-18B6-AF46-B78C-61C4BE39D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2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0EEA52E-2F5C-5849-A876-068D11F9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78664E-BA1E-274D-A374-D319A24D8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FEF186-F4DE-574A-A47A-B6F08F41E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ECF01-73EA-496A-903D-6F96DB111AB7}" type="datetime1">
              <a:rPr lang="en-US" smtClean="0"/>
              <a:t>4/2/2023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D81F45-728E-A843-AC45-84519F694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591A74-EC2E-2A45-B116-AB72E45CD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5C3E-18B6-AF46-B78C-61C4BE39D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abio.c.caldas@LS-saber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95B4B2-AA20-6C41-8E84-C5502C2C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4911526"/>
            <a:ext cx="2204720" cy="131401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568653" y="1484616"/>
            <a:ext cx="746358" cy="358140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F74136-701F-462E-858E-BF20487E340E}"/>
              </a:ext>
            </a:extLst>
          </p:cNvPr>
          <p:cNvSpPr txBox="1"/>
          <p:nvPr/>
        </p:nvSpPr>
        <p:spPr>
          <a:xfrm>
            <a:off x="1755647" y="1300954"/>
            <a:ext cx="8553273" cy="299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 GLOBAL </a:t>
            </a:r>
            <a:br>
              <a:rPr lang="pt-BR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COMUNICAÇÕES E RELAÇÕES INSTITUCIONAIS PARA GESTÃO E CONTENÇÃO DE CRISES E RISCOS REPUTACIONAIS 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F8119D8-EC6D-543E-ECBE-F8DD6CE0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5C3E-18B6-AF46-B78C-61C4BE39D0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6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51490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05316" y="132787"/>
            <a:ext cx="10286813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CONTÍNUA (LOCAL OU GLOBAL) DE RISCOS REPUTACIONAIS / “</a:t>
            </a:r>
            <a:r>
              <a:rPr lang="pt-BR" sz="2400" dirty="0" err="1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850885" y="1023054"/>
            <a:ext cx="113411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TEM COMO OBJETIVOS PRINCIPAIS:</a:t>
            </a:r>
          </a:p>
          <a:p>
            <a:pPr>
              <a:buClr>
                <a:srgbClr val="3759A1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Reduzir o risco do negócio, por meio do tratamento integrado e estruturado dos seus riscos não técnicos e que ameaçam a licença para operar da empresa através de implementação de governança para riscos reputacionais contendo políticas, normas, padrões, processos, papéis &amp; responsabilidades e sistemas / ferramentas</a:t>
            </a:r>
          </a:p>
          <a:p>
            <a:pPr>
              <a:buClr>
                <a:srgbClr val="3759A1"/>
              </a:buClr>
              <a:buFont typeface="Arial" panose="020B0604020202020204" pitchFamily="34" charset="0"/>
              <a:buChar char="•"/>
            </a:pPr>
            <a:endParaRPr lang="pt-BR" sz="22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rgbClr val="3759A1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Mapear stakeholders e estabelecer políticas, normas, padrões e processos de gestão de </a:t>
            </a:r>
            <a:r>
              <a:rPr lang="pt-BR" sz="2200" i="1" dirty="0" err="1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issues</a:t>
            </a: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(definidos como quaisquer incertezas que podem gerar eventos que impactam a reputação com stakeholders externos e internos e, portanto, impactam os negócios e a respectiva licença social para operar)</a:t>
            </a:r>
          </a:p>
          <a:p>
            <a:pPr lvl="0">
              <a:buClr>
                <a:srgbClr val="3759A1"/>
              </a:buClr>
              <a:buFont typeface="Arial" panose="020B0604020202020204" pitchFamily="34" charset="0"/>
              <a:buChar char="•"/>
            </a:pPr>
            <a:endParaRPr lang="pt-BR" sz="22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rgbClr val="3759A1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Mapear e definir agendas positivas para potencializar a divulgação das mesmas junto aos stakeholders, inclusive mídia</a:t>
            </a:r>
          </a:p>
          <a:p>
            <a:pPr lvl="0">
              <a:buClr>
                <a:srgbClr val="3759A1"/>
              </a:buClr>
              <a:buFont typeface="Arial" panose="020B0604020202020204" pitchFamily="34" charset="0"/>
              <a:buChar char="•"/>
            </a:pPr>
            <a:endParaRPr lang="pt-BR" sz="22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rgbClr val="3759A1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Aprimorar ações de relacionamento institucional</a:t>
            </a:r>
            <a:endParaRPr lang="pt-BR" sz="2200" baseline="0" dirty="0">
              <a:solidFill>
                <a:srgbClr val="063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3CFCEBA-8F8F-C54B-25AA-FE5FCC7725B2}"/>
              </a:ext>
            </a:extLst>
          </p:cNvPr>
          <p:cNvSpPr txBox="1"/>
          <p:nvPr/>
        </p:nvSpPr>
        <p:spPr>
          <a:xfrm>
            <a:off x="126527" y="121535"/>
            <a:ext cx="621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8</a:t>
            </a:r>
          </a:p>
        </p:txBody>
      </p:sp>
    </p:spTree>
    <p:extLst>
      <p:ext uri="{BB962C8B-B14F-4D97-AF65-F5344CB8AC3E}">
        <p14:creationId xmlns:p14="http://schemas.microsoft.com/office/powerpoint/2010/main" val="363317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95B4B2-AA20-6C41-8E84-C5502C2C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4911526"/>
            <a:ext cx="2204720" cy="131401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51486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754870" y="835834"/>
            <a:ext cx="1128223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ALGUNS BENEFÍCIOS ADICIONAIS:</a:t>
            </a:r>
          </a:p>
          <a:p>
            <a:pPr marL="457200" indent="-32385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Detecta antecipadamente sinais de tendências relevantes no ambiente de negócios</a:t>
            </a:r>
          </a:p>
          <a:p>
            <a:pPr marL="457200" indent="-32385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Serve como </a:t>
            </a:r>
            <a:r>
              <a:rPr lang="pt-BR" sz="2300" i="1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input</a:t>
            </a: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para construção de políticas corporativas e aprimoramento de políticas de ESG</a:t>
            </a:r>
          </a:p>
          <a:p>
            <a:pPr marL="457200" indent="-32385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Fornece diretrizes sólidas para programas de relacionamento institucional;</a:t>
            </a:r>
          </a:p>
          <a:p>
            <a:pPr marL="457200" indent="-32385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Possibilita mudanças proativas antes que potenciais questões afetem a performance dos negócios</a:t>
            </a:r>
          </a:p>
          <a:p>
            <a:pPr marL="457200" indent="-32385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Potencializa a divulgação de agendas positivas</a:t>
            </a:r>
          </a:p>
          <a:p>
            <a:pPr marL="457200" indent="-32385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Prioriza e otimiza esforços e recursos</a:t>
            </a:r>
          </a:p>
          <a:p>
            <a:pPr marL="457200" indent="-32385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Gera vantagem competitiva</a:t>
            </a:r>
          </a:p>
          <a:p>
            <a:pPr marL="457200" indent="-32385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Identifica sinais de crises e cria mecanismos para evitá-las</a:t>
            </a:r>
          </a:p>
          <a:p>
            <a:pPr marL="457200" indent="-32385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Prepara a empresa para enfrentar crises e minimizar danos </a:t>
            </a:r>
            <a:endParaRPr lang="pt-BR" sz="23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Arial"/>
            </a:endParaRPr>
          </a:p>
          <a:p>
            <a:pPr marL="457200" indent="-32385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Permite melhor avaliar o relacionamento institucional da empresa</a:t>
            </a:r>
          </a:p>
          <a:p>
            <a:pPr marL="457200" indent="-32385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Outros...</a:t>
            </a:r>
            <a:endParaRPr lang="pt-BR" sz="2300" baseline="0" dirty="0">
              <a:solidFill>
                <a:srgbClr val="063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997373C-BAA9-462E-A118-AC02D60BE59C}"/>
              </a:ext>
            </a:extLst>
          </p:cNvPr>
          <p:cNvSpPr txBox="1"/>
          <p:nvPr/>
        </p:nvSpPr>
        <p:spPr>
          <a:xfrm>
            <a:off x="1705317" y="132783"/>
            <a:ext cx="9004436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CONTÍNUA DE RISCOS REPUTACIONAIS / “</a:t>
            </a:r>
            <a:r>
              <a:rPr lang="pt-BR" sz="2400" dirty="0" err="1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9FA94A5-C661-7D00-5171-49B9E2057B9F}"/>
              </a:ext>
            </a:extLst>
          </p:cNvPr>
          <p:cNvSpPr txBox="1"/>
          <p:nvPr/>
        </p:nvSpPr>
        <p:spPr>
          <a:xfrm>
            <a:off x="126527" y="121535"/>
            <a:ext cx="71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11</a:t>
            </a:r>
          </a:p>
        </p:txBody>
      </p:sp>
    </p:spTree>
    <p:extLst>
      <p:ext uri="{BB962C8B-B14F-4D97-AF65-F5344CB8AC3E}">
        <p14:creationId xmlns:p14="http://schemas.microsoft.com/office/powerpoint/2010/main" val="334004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37"/>
            <a:ext cx="12192000" cy="6858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36500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754870" y="717584"/>
            <a:ext cx="11312211" cy="545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CONSEQUÊNCIAS DA MÁ GESTÃO DE </a:t>
            </a:r>
            <a:r>
              <a:rPr lang="pt-BR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lnSpc>
                <a:spcPct val="115000"/>
              </a:lnSpc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Crises</a:t>
            </a:r>
          </a:p>
          <a:p>
            <a:pPr marL="457200" lvl="0" indent="-342900">
              <a:lnSpc>
                <a:spcPct val="115000"/>
              </a:lnSpc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Materialização de riscos não-técnicos e de ameaças à licença para operar, com aumento de riscos e custos financeiros 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0" indent="-342900">
              <a:lnSpc>
                <a:spcPct val="115000"/>
              </a:lnSpc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Impacto negativo na reputação, notadamente mídia, com potencialização para todos os tipos de stakeholders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0" indent="-342900">
              <a:lnSpc>
                <a:spcPct val="115000"/>
              </a:lnSpc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CPIs em diversos níveis de governo</a:t>
            </a:r>
          </a:p>
          <a:p>
            <a:pPr marL="457200" lvl="0" indent="-342900">
              <a:lnSpc>
                <a:spcPct val="115000"/>
              </a:lnSpc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Perda de clientes</a:t>
            </a:r>
          </a:p>
          <a:p>
            <a:pPr marL="457200" lvl="0" indent="-342900">
              <a:lnSpc>
                <a:spcPct val="115000"/>
              </a:lnSpc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Oposição da comunidade</a:t>
            </a:r>
          </a:p>
          <a:p>
            <a:pPr marL="457200" lvl="0" indent="-342900">
              <a:lnSpc>
                <a:spcPct val="115000"/>
              </a:lnSpc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Ações legais e suspensão de licenças</a:t>
            </a:r>
          </a:p>
          <a:p>
            <a:pPr marL="457200" lvl="0" indent="-342900">
              <a:lnSpc>
                <a:spcPct val="115000"/>
              </a:lnSpc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Surgimento de legislações indesejáveis</a:t>
            </a:r>
          </a:p>
          <a:p>
            <a:pPr marL="457200" lvl="0" indent="-342900">
              <a:lnSpc>
                <a:spcPct val="115000"/>
              </a:lnSpc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Atraso ou inviabilização de novos projetos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0" indent="-342900">
              <a:lnSpc>
                <a:spcPct val="115000"/>
              </a:lnSpc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Ambiente de negócios com permanentemente alta intensidade de  ‘surpresas’</a:t>
            </a:r>
          </a:p>
          <a:p>
            <a:pPr marL="457200" lvl="0" indent="-342900">
              <a:lnSpc>
                <a:spcPct val="115000"/>
              </a:lnSpc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Custo de publicidade e outros...</a:t>
            </a:r>
            <a:endParaRPr lang="pt-BR" sz="2200" baseline="0" dirty="0">
              <a:solidFill>
                <a:srgbClr val="063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BC27078-A34E-4692-B4BB-09220FCB693B}"/>
              </a:ext>
            </a:extLst>
          </p:cNvPr>
          <p:cNvSpPr txBox="1"/>
          <p:nvPr/>
        </p:nvSpPr>
        <p:spPr>
          <a:xfrm>
            <a:off x="1705317" y="117797"/>
            <a:ext cx="9004436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CONTÍNUA DE RISCOS REPUTACIONAIS / “</a:t>
            </a:r>
            <a:r>
              <a:rPr lang="pt-BR" sz="2400" dirty="0" err="1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BCB423E-AF02-FB55-57E4-039DD3118655}"/>
              </a:ext>
            </a:extLst>
          </p:cNvPr>
          <p:cNvSpPr txBox="1"/>
          <p:nvPr/>
        </p:nvSpPr>
        <p:spPr>
          <a:xfrm>
            <a:off x="126527" y="121535"/>
            <a:ext cx="71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12</a:t>
            </a:r>
          </a:p>
        </p:txBody>
      </p:sp>
    </p:spTree>
    <p:extLst>
      <p:ext uri="{BB962C8B-B14F-4D97-AF65-F5344CB8AC3E}">
        <p14:creationId xmlns:p14="http://schemas.microsoft.com/office/powerpoint/2010/main" val="204103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51487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1015776" y="693273"/>
            <a:ext cx="878136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MATRIZ DE “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” - EXEMPLO</a:t>
            </a:r>
          </a:p>
        </p:txBody>
      </p:sp>
      <p:pic>
        <p:nvPicPr>
          <p:cNvPr id="12" name="Google Shape;2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378" y="1279659"/>
            <a:ext cx="11591793" cy="469841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057A26-42BB-49DC-9E00-D5A2FAA7EE87}"/>
              </a:ext>
            </a:extLst>
          </p:cNvPr>
          <p:cNvSpPr txBox="1"/>
          <p:nvPr/>
        </p:nvSpPr>
        <p:spPr>
          <a:xfrm>
            <a:off x="1705317" y="132784"/>
            <a:ext cx="9004436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CONTÍNUA DE RISCOS REPUTACIONAIS / “</a:t>
            </a:r>
            <a:r>
              <a:rPr lang="pt-BR" sz="2400" dirty="0" err="1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9D5F445-1B23-CC58-06F5-082DE6BAAA1E}"/>
              </a:ext>
            </a:extLst>
          </p:cNvPr>
          <p:cNvSpPr txBox="1"/>
          <p:nvPr/>
        </p:nvSpPr>
        <p:spPr>
          <a:xfrm>
            <a:off x="126527" y="121535"/>
            <a:ext cx="71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10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FF5C3BE-F6E6-504A-10DA-B885215B8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8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251892BA-3424-1A46-829B-B27276F5FD1A}"/>
              </a:ext>
            </a:extLst>
          </p:cNvPr>
          <p:cNvSpPr/>
          <p:nvPr/>
        </p:nvSpPr>
        <p:spPr>
          <a:xfrm>
            <a:off x="1848248" y="4103987"/>
            <a:ext cx="746358" cy="784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A6307A9-237F-DD41-8A42-4423C660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5025500"/>
            <a:ext cx="896877" cy="89687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F810B6-9B0F-BC40-AD20-FEA45E48A4A0}"/>
              </a:ext>
            </a:extLst>
          </p:cNvPr>
          <p:cNvSpPr txBox="1"/>
          <p:nvPr/>
        </p:nvSpPr>
        <p:spPr>
          <a:xfrm>
            <a:off x="1755647" y="2179667"/>
            <a:ext cx="7107695" cy="16610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4200"/>
              </a:lnSpc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RELACIONAMENTO INSTITUCIONAL:  GESTÃO INTEGRADA E ESTRUTURADA DE STAKEHOLDERS</a:t>
            </a:r>
          </a:p>
        </p:txBody>
      </p:sp>
    </p:spTree>
    <p:extLst>
      <p:ext uri="{BB962C8B-B14F-4D97-AF65-F5344CB8AC3E}">
        <p14:creationId xmlns:p14="http://schemas.microsoft.com/office/powerpoint/2010/main" val="298560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95B4B2-AA20-6C41-8E84-C5502C2C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4911526"/>
            <a:ext cx="2204720" cy="131401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36498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05317" y="117795"/>
            <a:ext cx="8781365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RELACIONAMENTO INSTITUCIONAL: GESTÃO INTEGRADA E ESTRUTURADA DE STAKEHOLDERS (LOCAL E GLOBAL)</a:t>
            </a:r>
            <a:endParaRPr lang="en-US" sz="2400" dirty="0">
              <a:solidFill>
                <a:srgbClr val="3759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80316" y="842234"/>
            <a:ext cx="12061716" cy="539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SERVIÇOS PRESTADOS - PROCESSOS CONTÍNUOS OU FOCADOS EM PROJETOS</a:t>
            </a:r>
          </a:p>
          <a:p>
            <a:pPr lvl="0" indent="-95250">
              <a:lnSpc>
                <a:spcPct val="130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Desenhamos governança estruturada de relacionamento institucional contínuo com políticas, normas, padrões, processos, papéis &amp; responsabilidades e sistemas / ferramentas integradas com a estratégia de negócio  </a:t>
            </a:r>
          </a:p>
          <a:p>
            <a:pPr lvl="0" indent="-95250">
              <a:lnSpc>
                <a:spcPct val="130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Elaboramos planos de ação / contatos para processo de relacionamento institucional (“stakeholder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engagement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”), inclusive governo e comunidades de entorno, a partir do mapeamento dos riscos reputacionais / “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issues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”, os quais são baseados na estratégia do negócio e seus stakeholders, inclusive clientes</a:t>
            </a:r>
          </a:p>
          <a:p>
            <a:pPr indent="-95250">
              <a:lnSpc>
                <a:spcPct val="130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Elaboramos conteúdo estratégico de comunicação como </a:t>
            </a:r>
            <a:r>
              <a:rPr lang="pt-BR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key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pt-BR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messages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pt-BR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Q&amp;As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pt-BR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talking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points,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notas, textos, publicações  e outros materiais necessários aos contatos</a:t>
            </a:r>
          </a:p>
          <a:p>
            <a:pPr indent="-95250">
              <a:lnSpc>
                <a:spcPct val="130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Elaboramos planos / campanhas de comunicação focados e integrados com a estratégia institucional visando o fortalecimento do conteúdo de comunicação com públicos de interesse</a:t>
            </a:r>
          </a:p>
          <a:p>
            <a:pPr indent="-95250">
              <a:lnSpc>
                <a:spcPct val="130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Selecionamos facilitadores de relacionamentos de alta reputação e conduta ética irretocável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BE48F17-C66B-03B9-F910-25A592A9E03A}"/>
              </a:ext>
            </a:extLst>
          </p:cNvPr>
          <p:cNvSpPr txBox="1"/>
          <p:nvPr/>
        </p:nvSpPr>
        <p:spPr>
          <a:xfrm>
            <a:off x="126527" y="121535"/>
            <a:ext cx="71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14</a:t>
            </a:r>
          </a:p>
        </p:txBody>
      </p:sp>
    </p:spTree>
    <p:extLst>
      <p:ext uri="{BB962C8B-B14F-4D97-AF65-F5344CB8AC3E}">
        <p14:creationId xmlns:p14="http://schemas.microsoft.com/office/powerpoint/2010/main" val="57119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21508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05317" y="102805"/>
            <a:ext cx="8781365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RELACIONAMENTO INSTITUCIONAL: GESTÃO INTEGRADA E ESTRUTURADA DE STAKEHOLDERS</a:t>
            </a:r>
            <a:endParaRPr lang="en-US" sz="2400" dirty="0">
              <a:solidFill>
                <a:srgbClr val="3759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101374" y="1068022"/>
            <a:ext cx="2449614" cy="2167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STAKEHOLDERS  </a:t>
            </a:r>
          </a:p>
          <a:p>
            <a:pPr>
              <a:lnSpc>
                <a:spcPts val="4200"/>
              </a:lnSpc>
            </a:pP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TEIA INTERLIGADA</a:t>
            </a:r>
          </a:p>
          <a:p>
            <a:pPr>
              <a:lnSpc>
                <a:spcPts val="4200"/>
              </a:lnSpc>
            </a:pPr>
            <a:r>
              <a:rPr lang="pt-BR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E GLOBALMENTE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pic>
        <p:nvPicPr>
          <p:cNvPr id="12" name="Google Shape;26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0989" y="903132"/>
            <a:ext cx="9006428" cy="55594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4B148B-D39E-C1E6-4683-9D460586C13E}"/>
              </a:ext>
            </a:extLst>
          </p:cNvPr>
          <p:cNvSpPr txBox="1"/>
          <p:nvPr/>
        </p:nvSpPr>
        <p:spPr>
          <a:xfrm>
            <a:off x="126527" y="121535"/>
            <a:ext cx="71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15</a:t>
            </a:r>
          </a:p>
        </p:txBody>
      </p:sp>
    </p:spTree>
    <p:extLst>
      <p:ext uri="{BB962C8B-B14F-4D97-AF65-F5344CB8AC3E}">
        <p14:creationId xmlns:p14="http://schemas.microsoft.com/office/powerpoint/2010/main" val="324237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251892BA-3424-1A46-829B-B27276F5FD1A}"/>
              </a:ext>
            </a:extLst>
          </p:cNvPr>
          <p:cNvSpPr/>
          <p:nvPr/>
        </p:nvSpPr>
        <p:spPr>
          <a:xfrm>
            <a:off x="1848248" y="4103987"/>
            <a:ext cx="746358" cy="784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A6307A9-237F-DD41-8A42-4423C660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5025500"/>
            <a:ext cx="896877" cy="89687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F810B6-9B0F-BC40-AD20-FEA45E48A4A0}"/>
              </a:ext>
            </a:extLst>
          </p:cNvPr>
          <p:cNvSpPr txBox="1"/>
          <p:nvPr/>
        </p:nvSpPr>
        <p:spPr>
          <a:xfrm>
            <a:off x="1755647" y="3256885"/>
            <a:ext cx="10221494" cy="58381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4200"/>
              </a:lnSpc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COMUNICAÇÃO ESTRATÉGICA – EXTERNA E INTERNA</a:t>
            </a:r>
          </a:p>
        </p:txBody>
      </p:sp>
    </p:spTree>
    <p:extLst>
      <p:ext uri="{BB962C8B-B14F-4D97-AF65-F5344CB8AC3E}">
        <p14:creationId xmlns:p14="http://schemas.microsoft.com/office/powerpoint/2010/main" val="307788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37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95B4B2-AA20-6C41-8E84-C5502C2C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4911526"/>
            <a:ext cx="2204720" cy="131401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36496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05317" y="117793"/>
            <a:ext cx="10061962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 ESTRATÉGICA EXTERNA E INTERNA – ESCOPO LOCAL E GLOBAL ...</a:t>
            </a:r>
            <a:endParaRPr lang="en-US" sz="2400" dirty="0">
              <a:solidFill>
                <a:srgbClr val="3759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863548" y="952946"/>
            <a:ext cx="11218524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>
              <a:buClr>
                <a:srgbClr val="666666"/>
              </a:buClr>
              <a:buSzPts val="1500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SERVIÇOS PRESTADOS:</a:t>
            </a:r>
            <a:endParaRPr lang="pt-BR" sz="23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Elaboramos, implementamos e acompanhamos o plano estratégico de comunicação externa integrado com a estratégia de negócio e institucional, riscos reputacionais chaves e o plano de comunicação interna, definindo conteúdos de comunicação / </a:t>
            </a:r>
            <a:r>
              <a:rPr lang="pt-BR" sz="2300" i="1" dirty="0" err="1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messaging</a:t>
            </a:r>
            <a:r>
              <a:rPr lang="pt-BR" sz="2300" i="1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</a:t>
            </a: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canais (inclusive canais digitais / redes sociais), métricas e públicos-alvo prioritários, assim como papéis e responsabilidades e grupo de porta-vozes</a:t>
            </a: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endParaRPr lang="pt-BR" sz="23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Desenhamos, implementamos e acompanhamos a governança de comunicação integrada com políticas, normas, padrões, normas, processos, papéis &amp; responsabilidades e sistemas / ferramentas estruturados, destacando-se a retroalimentação da estratégia de negócio e ESG</a:t>
            </a: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endParaRPr lang="pt-BR" sz="23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Elaboramos, implementamos e acompanhamos a estratégia de comunicação para fusões e aquisições (</a:t>
            </a:r>
            <a:r>
              <a:rPr lang="pt-BR" sz="2300" dirty="0" err="1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M&amp;A</a:t>
            </a: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), incluindo respectivas métricas</a:t>
            </a:r>
          </a:p>
          <a:p>
            <a:pPr marL="19050" lvl="0">
              <a:buClr>
                <a:srgbClr val="666666"/>
              </a:buClr>
              <a:buSzPts val="1500"/>
            </a:pPr>
            <a:endParaRPr lang="pt-BR" sz="23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65FFDED-723F-3FD0-D5B4-A2038D44A8CC}"/>
              </a:ext>
            </a:extLst>
          </p:cNvPr>
          <p:cNvSpPr txBox="1"/>
          <p:nvPr/>
        </p:nvSpPr>
        <p:spPr>
          <a:xfrm>
            <a:off x="126527" y="121535"/>
            <a:ext cx="71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26</a:t>
            </a:r>
          </a:p>
        </p:txBody>
      </p:sp>
    </p:spTree>
    <p:extLst>
      <p:ext uri="{BB962C8B-B14F-4D97-AF65-F5344CB8AC3E}">
        <p14:creationId xmlns:p14="http://schemas.microsoft.com/office/powerpoint/2010/main" val="134212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37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95B4B2-AA20-6C41-8E84-C5502C2C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4911526"/>
            <a:ext cx="2204720" cy="131401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36496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05317" y="117793"/>
            <a:ext cx="10061962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COMUNICAÇÃO ESTRATÉGICA – ESCOPO LOCAL E GLOBAL</a:t>
            </a:r>
            <a:endParaRPr lang="en-US" sz="2400" dirty="0">
              <a:solidFill>
                <a:srgbClr val="3759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863548" y="728096"/>
            <a:ext cx="112185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>
              <a:buClr>
                <a:srgbClr val="666666"/>
              </a:buClr>
              <a:buSzPts val="1500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SERVIÇOS PRESTADOS:</a:t>
            </a:r>
          </a:p>
          <a:p>
            <a:pPr marL="19050">
              <a:buClr>
                <a:srgbClr val="666666"/>
              </a:buClr>
              <a:buSzPts val="1500"/>
            </a:pPr>
            <a:endParaRPr lang="pt-BR" sz="23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Elaboramos, implementamos e acompanhamos campanhas de comunicação e mudança cultural, inclusive em ESG / </a:t>
            </a:r>
            <a:r>
              <a:rPr lang="pt-BR" sz="2300" dirty="0" err="1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SSMA</a:t>
            </a: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pt-BR" sz="2300" dirty="0" err="1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HSE</a:t>
            </a: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), desenvolvendo métricas específicas</a:t>
            </a: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endParaRPr lang="pt-BR" sz="23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Elaboramos, implementamos e acompanhamos o plano estratégico de comunicação interna integrado com o propósito, o sistema de valores, a estratégia de negócio e institucional, riscos reputacionais chaves e plano de comunicação externa, definindo conteúdos de comunicação / </a:t>
            </a:r>
            <a:r>
              <a:rPr lang="pt-BR" sz="2300" i="1" dirty="0" err="1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messaging</a:t>
            </a:r>
            <a:r>
              <a:rPr lang="pt-BR" sz="2300" i="1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</a:t>
            </a: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canais de interação (presenciais e/ou canais digitais, inclusive redes sociais), métricas e públicos-alvo prioritários, assim como papéis e responsabilidades e grupo de porta-vozes</a:t>
            </a: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endParaRPr lang="pt-BR" sz="23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Os planos de comunicação são elaborados e as ações propostas priorizadas seguindo a lógica usual de matrizes de impacto </a:t>
            </a:r>
            <a:r>
              <a:rPr lang="pt-BR" sz="2300" dirty="0" err="1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vs</a:t>
            </a:r>
            <a:r>
              <a:rPr lang="pt-BR" sz="23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custo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65FFDED-723F-3FD0-D5B4-A2038D44A8CC}"/>
              </a:ext>
            </a:extLst>
          </p:cNvPr>
          <p:cNvSpPr txBox="1"/>
          <p:nvPr/>
        </p:nvSpPr>
        <p:spPr>
          <a:xfrm>
            <a:off x="126527" y="121535"/>
            <a:ext cx="71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26</a:t>
            </a:r>
          </a:p>
        </p:txBody>
      </p:sp>
    </p:spTree>
    <p:extLst>
      <p:ext uri="{BB962C8B-B14F-4D97-AF65-F5344CB8AC3E}">
        <p14:creationId xmlns:p14="http://schemas.microsoft.com/office/powerpoint/2010/main" val="397033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95B4B2-AA20-6C41-8E84-C5502C2C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4911526"/>
            <a:ext cx="2204720" cy="131401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36493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05317" y="117790"/>
            <a:ext cx="10046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AMPLO ESCOPO DE ATUAÇÃO EM TRÊS ÁREAS PRINCIPAIS – LOCAL OU GLOBALMENTE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74954" y="857086"/>
            <a:ext cx="1211704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Gestão e Contenção de Crises e Riscos Reputacionais (</a:t>
            </a:r>
            <a:r>
              <a:rPr lang="pt-BR" sz="2400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Issues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Management)</a:t>
            </a:r>
          </a:p>
          <a:p>
            <a:pPr lvl="1">
              <a:spcAft>
                <a:spcPts val="120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Gestão Estratégica de Crises Globais e Locais, e sua Comunicação e Canais Digitais, inclusive Imprensa e Redes Sociais</a:t>
            </a:r>
          </a:p>
          <a:p>
            <a:pPr lvl="1">
              <a:spcAft>
                <a:spcPts val="120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Tratamento integrado e estruturado dos riscos não técnicos do negócio que ameaçam sua licença para operar, mapeando stakeholders chaves e agendas positivas, </a:t>
            </a:r>
          </a:p>
          <a:p>
            <a:pPr lvl="1">
              <a:spcAft>
                <a:spcPts val="120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Desenho e implantação de Governança de Crises e Riscos Reputacionais – políticas, normas, processos, padrões, papéis e responsabilidades, organização, sistemas, ferramentas e manuais</a:t>
            </a:r>
          </a:p>
          <a:p>
            <a:pPr>
              <a:spcAft>
                <a:spcPts val="120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Gestão Integrada e Estruturada do Relacionamento Institucional e Stakeholders</a:t>
            </a:r>
          </a:p>
          <a:p>
            <a:pPr>
              <a:spcAft>
                <a:spcPts val="120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rPr>
              <a:t> Comunicação (Externa e Interna) e 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Assessoria de Imprensa Estratégicos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D2E5DD5-3154-86AD-5486-A9CCA598DE85}"/>
              </a:ext>
            </a:extLst>
          </p:cNvPr>
          <p:cNvSpPr txBox="1"/>
          <p:nvPr/>
        </p:nvSpPr>
        <p:spPr>
          <a:xfrm>
            <a:off x="126527" y="121535"/>
            <a:ext cx="621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2</a:t>
            </a:r>
          </a:p>
        </p:txBody>
      </p:sp>
    </p:spTree>
    <p:extLst>
      <p:ext uri="{BB962C8B-B14F-4D97-AF65-F5344CB8AC3E}">
        <p14:creationId xmlns:p14="http://schemas.microsoft.com/office/powerpoint/2010/main" val="67372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251892BA-3424-1A46-829B-B27276F5FD1A}"/>
              </a:ext>
            </a:extLst>
          </p:cNvPr>
          <p:cNvSpPr/>
          <p:nvPr/>
        </p:nvSpPr>
        <p:spPr>
          <a:xfrm>
            <a:off x="1848248" y="4103987"/>
            <a:ext cx="746358" cy="784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A6307A9-237F-DD41-8A42-4423C660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5025500"/>
            <a:ext cx="896877" cy="89687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F810B6-9B0F-BC40-AD20-FEA45E48A4A0}"/>
              </a:ext>
            </a:extLst>
          </p:cNvPr>
          <p:cNvSpPr txBox="1"/>
          <p:nvPr/>
        </p:nvSpPr>
        <p:spPr>
          <a:xfrm>
            <a:off x="1755647" y="2718276"/>
            <a:ext cx="7107695" cy="112242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4200"/>
              </a:lnSpc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ASSESSORIA ESTRATÉGICA DE IMPRENSA LOCAL E GLOBAL</a:t>
            </a:r>
          </a:p>
        </p:txBody>
      </p:sp>
    </p:spTree>
    <p:extLst>
      <p:ext uri="{BB962C8B-B14F-4D97-AF65-F5344CB8AC3E}">
        <p14:creationId xmlns:p14="http://schemas.microsoft.com/office/powerpoint/2010/main" val="3496264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37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95B4B2-AA20-6C41-8E84-C5502C2C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4911526"/>
            <a:ext cx="2204720" cy="131401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36500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05317" y="117797"/>
            <a:ext cx="10061962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ASSESSORIA ESTRATÉGICA DE IMPRENSA LOCAL E GLOBAL ...</a:t>
            </a:r>
            <a:endParaRPr lang="en-US" sz="2400" dirty="0">
              <a:solidFill>
                <a:srgbClr val="3759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525074" y="544083"/>
            <a:ext cx="116219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>
              <a:buClr>
                <a:srgbClr val="666666"/>
              </a:buClr>
              <a:buSzPts val="1500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SERVIÇOS PRESTADOS:</a:t>
            </a: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Desenvolvemos estratégias de relacionamento com a mídia para reforçar a imagem institucional e/ou divulgar posicionamentos de interesse da empresa, inclusive negociando pautas exclusivas com veículos de destaque – em linha com a estratégia de negócios, comunicação e relações institucionais</a:t>
            </a:r>
          </a:p>
          <a:p>
            <a:pPr marL="19050" lvl="0">
              <a:buClr>
                <a:srgbClr val="666666"/>
              </a:buClr>
              <a:buSzPts val="1500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Ocupamos espaços qualificados nos meios de comunicação por meio de oferta de sugestões de pautas diferenciadas, notas e artigos assinados</a:t>
            </a: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endParaRPr lang="pt-BR" sz="2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Organizamos entrevistas coletivas à imprensa, orientando o cliente</a:t>
            </a:r>
          </a:p>
          <a:p>
            <a:pPr marL="285750" indent="-266700">
              <a:buClr>
                <a:srgbClr val="666666"/>
              </a:buClr>
              <a:buSzPts val="1500"/>
              <a:buFont typeface="Calibri"/>
              <a:buChar char="•"/>
            </a:pPr>
            <a:endParaRPr lang="pt-BR" sz="2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Desenvolvemos e acompanhamos clipagem (inclusive sobre a concorrência) e pautas para avaliar temas sensíveis e propor ações para minimizar riscos</a:t>
            </a: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endParaRPr lang="pt-BR" sz="2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Elaboramos e revisamos conteúdo de mídia como </a:t>
            </a:r>
            <a:r>
              <a:rPr lang="pt-BR" sz="2200" i="1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pt-BR" sz="2200" i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1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  <a:r>
              <a:rPr lang="pt-BR" sz="2200" i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i="1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Q&amp;As</a:t>
            </a:r>
            <a:r>
              <a:rPr lang="pt-BR" sz="2200" i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pt-BR" sz="2200" i="1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talking</a:t>
            </a:r>
            <a:r>
              <a:rPr lang="pt-BR" sz="2200" i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points, </a:t>
            </a: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/ </a:t>
            </a:r>
            <a:r>
              <a:rPr lang="pt-BR" sz="2200" i="1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pt-BR" sz="2200" i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releases, </a:t>
            </a:r>
            <a:r>
              <a:rPr lang="pt-BR" sz="2200" i="1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pt-BR" sz="2200" i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kits </a:t>
            </a: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artigos próprios e escritos por executivos, além de sugestões de pauta, propondo planos de 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8308A0-59DB-16DE-C536-3F2D8677717C}"/>
              </a:ext>
            </a:extLst>
          </p:cNvPr>
          <p:cNvSpPr txBox="1"/>
          <p:nvPr/>
        </p:nvSpPr>
        <p:spPr>
          <a:xfrm>
            <a:off x="126527" y="121535"/>
            <a:ext cx="71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20</a:t>
            </a:r>
          </a:p>
        </p:txBody>
      </p:sp>
    </p:spTree>
    <p:extLst>
      <p:ext uri="{BB962C8B-B14F-4D97-AF65-F5344CB8AC3E}">
        <p14:creationId xmlns:p14="http://schemas.microsoft.com/office/powerpoint/2010/main" val="1118201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37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95B4B2-AA20-6C41-8E84-C5502C2C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4911526"/>
            <a:ext cx="2204720" cy="131401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36500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05317" y="117797"/>
            <a:ext cx="10061962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ASSESSORIA ESTRATÉGICA DE IMPRENSA LOCAL E GLOBAL</a:t>
            </a:r>
            <a:endParaRPr lang="en-US" sz="2400" dirty="0">
              <a:solidFill>
                <a:srgbClr val="3759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570044" y="559073"/>
            <a:ext cx="116219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>
              <a:buClr>
                <a:srgbClr val="666666"/>
              </a:buClr>
              <a:buSzPts val="1500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SERVIÇOS PRESTADOS:</a:t>
            </a:r>
            <a:endParaRPr lang="pt-BR" sz="2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Gerimos solicitações da mídia e entrevistas, orientando e gerando informações estratégicas sobre o assunto, veículo e jornalista para tomada de decisão pelo cliente</a:t>
            </a: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endParaRPr lang="pt-BR" sz="2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Geramos métricas de performance e relatórios analíticos quantitativos e qualitativos para ajuste de planos de ação </a:t>
            </a: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endParaRPr lang="pt-BR" sz="2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Apoiamos a seleção e preparamos apresentações para porta-vozes, treinando-os, orientando-os e acompanhando-os em entrevistas presenciais e on-line</a:t>
            </a: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endParaRPr lang="pt-BR" sz="2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Elaboramos e atualizamos </a:t>
            </a:r>
            <a:r>
              <a:rPr lang="pt-BR" sz="2200" i="1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databases</a:t>
            </a: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e </a:t>
            </a:r>
            <a:r>
              <a:rPr lang="pt-BR" sz="2200" i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mailing-</a:t>
            </a:r>
            <a:r>
              <a:rPr lang="pt-BR" sz="2200" i="1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lists</a:t>
            </a: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de jornalistas;</a:t>
            </a: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endParaRPr lang="pt-BR" sz="2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Sugerimos e organizamos fóruns de debates jornalísticos sobre temas de interesse com participação de executivos do cliente</a:t>
            </a: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endParaRPr lang="pt-BR" sz="22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lvl="0" indent="-266700"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Desenvolvemos, orientamos e acompanhamos executivos em programas de engajamento contínuo de jornalistas chaves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8308A0-59DB-16DE-C536-3F2D8677717C}"/>
              </a:ext>
            </a:extLst>
          </p:cNvPr>
          <p:cNvSpPr txBox="1"/>
          <p:nvPr/>
        </p:nvSpPr>
        <p:spPr>
          <a:xfrm>
            <a:off x="126527" y="121535"/>
            <a:ext cx="71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20</a:t>
            </a:r>
          </a:p>
        </p:txBody>
      </p:sp>
    </p:spTree>
    <p:extLst>
      <p:ext uri="{BB962C8B-B14F-4D97-AF65-F5344CB8AC3E}">
        <p14:creationId xmlns:p14="http://schemas.microsoft.com/office/powerpoint/2010/main" val="3166319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251892BA-3424-1A46-829B-B27276F5FD1A}"/>
              </a:ext>
            </a:extLst>
          </p:cNvPr>
          <p:cNvSpPr/>
          <p:nvPr/>
        </p:nvSpPr>
        <p:spPr>
          <a:xfrm>
            <a:off x="1848248" y="4103987"/>
            <a:ext cx="746358" cy="784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A6307A9-237F-DD41-8A42-4423C660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5025500"/>
            <a:ext cx="896877" cy="89687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F810B6-9B0F-BC40-AD20-FEA45E48A4A0}"/>
              </a:ext>
            </a:extLst>
          </p:cNvPr>
          <p:cNvSpPr txBox="1"/>
          <p:nvPr/>
        </p:nvSpPr>
        <p:spPr>
          <a:xfrm>
            <a:off x="1755647" y="2718276"/>
            <a:ext cx="7107695" cy="112242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4200"/>
              </a:lnSpc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TREINAMENTOS LOCAIS E GLOBAIS, PRESENCIAIS E ON-LINE</a:t>
            </a:r>
          </a:p>
        </p:txBody>
      </p:sp>
    </p:spTree>
    <p:extLst>
      <p:ext uri="{BB962C8B-B14F-4D97-AF65-F5344CB8AC3E}">
        <p14:creationId xmlns:p14="http://schemas.microsoft.com/office/powerpoint/2010/main" val="1548359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37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95B4B2-AA20-6C41-8E84-C5502C2C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4911526"/>
            <a:ext cx="2204720" cy="131401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06519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05317" y="87816"/>
            <a:ext cx="8781365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TREINAMENTOS – LOCAIS E GLOBAIS</a:t>
            </a:r>
            <a:endParaRPr lang="en-US" sz="2400" dirty="0">
              <a:solidFill>
                <a:srgbClr val="3759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525072" y="733308"/>
            <a:ext cx="11586979" cy="5466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SERVIÇOS PRESTADOS: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DIVERSOS FORMATOS DE TREINAMENTO CUSTOMIZADOS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INCL.LÍNGUA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 ESTRANGEIRA), PRESENCIAIS E ON-LINE:</a:t>
            </a:r>
            <a:r>
              <a:rPr lang="pt-BR" sz="2400" i="1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  <a:p>
            <a:pPr marL="285750" lvl="0" indent="-279400" algn="just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Gestão de Crises com simulação total ou desktop</a:t>
            </a:r>
          </a:p>
          <a:p>
            <a:pPr marL="285750" indent="-279400" algn="just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Mapeamento e Gestão de Riscos Reputacionais / </a:t>
            </a:r>
            <a:r>
              <a:rPr lang="pt-BR" sz="2400" i="1" dirty="0" err="1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Issues</a:t>
            </a:r>
            <a:endParaRPr lang="pt-BR"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79400" algn="just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Preparação para Audiências Públicas / CPIs (Comissões Parlamentares de Inquérito)</a:t>
            </a:r>
          </a:p>
          <a:p>
            <a:pPr marL="285750" lvl="0" indent="-279400" algn="just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Media Training básico e avançado com módulo especial para presidente e/ou diretores executivos localmente ou no exterior</a:t>
            </a:r>
          </a:p>
          <a:p>
            <a:pPr marL="285750" lvl="0" indent="-279400" algn="just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Media Training  focado em ESG</a:t>
            </a:r>
          </a:p>
          <a:p>
            <a:pPr marL="285750" lvl="0" indent="-279400" algn="just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Relacionamento Institucional (customizado por stakeholder ou tipo de stakeholder)</a:t>
            </a:r>
          </a:p>
          <a:p>
            <a:pPr marL="285750" lvl="0" indent="-279400" algn="just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Diálogo Social e Engajamento com Comunidades do Entorno</a:t>
            </a:r>
          </a:p>
          <a:p>
            <a:pPr marL="285750" lvl="0" indent="-279400" algn="just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Comunicação com Equipes / Mobilização para Gestores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009EBDA-5B63-B9EB-43FC-9C78B3017C28}"/>
              </a:ext>
            </a:extLst>
          </p:cNvPr>
          <p:cNvSpPr txBox="1"/>
          <p:nvPr/>
        </p:nvSpPr>
        <p:spPr>
          <a:xfrm>
            <a:off x="126527" y="121535"/>
            <a:ext cx="71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17</a:t>
            </a:r>
          </a:p>
        </p:txBody>
      </p:sp>
    </p:spTree>
    <p:extLst>
      <p:ext uri="{BB962C8B-B14F-4D97-AF65-F5344CB8AC3E}">
        <p14:creationId xmlns:p14="http://schemas.microsoft.com/office/powerpoint/2010/main" val="420029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251892BA-3424-1A46-829B-B27276F5FD1A}"/>
              </a:ext>
            </a:extLst>
          </p:cNvPr>
          <p:cNvSpPr/>
          <p:nvPr/>
        </p:nvSpPr>
        <p:spPr>
          <a:xfrm>
            <a:off x="1848248" y="4103987"/>
            <a:ext cx="746358" cy="784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A6307A9-237F-DD41-8A42-4423C660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5025500"/>
            <a:ext cx="896877" cy="89687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F0B28EC-7F7B-664D-BCC7-3A94801F4227}"/>
              </a:ext>
            </a:extLst>
          </p:cNvPr>
          <p:cNvSpPr txBox="1"/>
          <p:nvPr/>
        </p:nvSpPr>
        <p:spPr>
          <a:xfrm>
            <a:off x="1755647" y="3226905"/>
            <a:ext cx="9082242" cy="58381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4200"/>
              </a:lnSpc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EQUIPE (customização dependendo do cliente)</a:t>
            </a:r>
          </a:p>
        </p:txBody>
      </p:sp>
    </p:spTree>
    <p:extLst>
      <p:ext uri="{BB962C8B-B14F-4D97-AF65-F5344CB8AC3E}">
        <p14:creationId xmlns:p14="http://schemas.microsoft.com/office/powerpoint/2010/main" val="3604533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63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95B4B2-AA20-6C41-8E84-C5502C2C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4911526"/>
            <a:ext cx="2204720" cy="131401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36498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05317" y="117795"/>
            <a:ext cx="8781365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endParaRPr lang="en-US" sz="2400" dirty="0">
              <a:solidFill>
                <a:srgbClr val="3759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395;p36"/>
          <p:cNvSpPr/>
          <p:nvPr/>
        </p:nvSpPr>
        <p:spPr>
          <a:xfrm>
            <a:off x="865756" y="687417"/>
            <a:ext cx="2128838" cy="5140828"/>
          </a:xfrm>
          <a:prstGeom prst="rect">
            <a:avLst/>
          </a:prstGeom>
          <a:solidFill>
            <a:srgbClr val="3759A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396;p36"/>
          <p:cNvPicPr preferRelativeResize="0"/>
          <p:nvPr/>
        </p:nvPicPr>
        <p:blipFill rotWithShape="1">
          <a:blip r:embed="rId4">
            <a:alphaModFix/>
          </a:blip>
          <a:srcRect l="6021" t="11268" r="8323"/>
          <a:stretch/>
        </p:blipFill>
        <p:spPr>
          <a:xfrm>
            <a:off x="919639" y="722203"/>
            <a:ext cx="2016085" cy="259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398;p36"/>
          <p:cNvSpPr txBox="1"/>
          <p:nvPr/>
        </p:nvSpPr>
        <p:spPr>
          <a:xfrm>
            <a:off x="978196" y="3473370"/>
            <a:ext cx="2014129" cy="59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Fabio Caldas</a:t>
            </a:r>
            <a:endParaRPr sz="2200" b="1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1" name="Google Shape;399;p36"/>
          <p:cNvSpPr txBox="1"/>
          <p:nvPr/>
        </p:nvSpPr>
        <p:spPr>
          <a:xfrm>
            <a:off x="880079" y="3990672"/>
            <a:ext cx="2112246" cy="78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Sócio-Fundador</a:t>
            </a:r>
            <a:r>
              <a:rPr lang="pt-BR" sz="14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endParaRPr sz="1400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Founding</a:t>
            </a:r>
            <a:r>
              <a:rPr lang="pt-BR" sz="14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pt-BR" sz="1400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Partner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LS</a:t>
            </a:r>
            <a:r>
              <a:rPr lang="pt-BR" sz="1400" b="1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-Light Saber</a:t>
            </a:r>
            <a:endParaRPr sz="1400" b="1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Consultoria Empresarial</a:t>
            </a:r>
            <a:endParaRPr sz="1400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639B7A2F-E670-455C-814B-54D12584823D}"/>
              </a:ext>
            </a:extLst>
          </p:cNvPr>
          <p:cNvSpPr txBox="1"/>
          <p:nvPr/>
        </p:nvSpPr>
        <p:spPr>
          <a:xfrm>
            <a:off x="3182911" y="192747"/>
            <a:ext cx="90090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pt-BR" sz="165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Engenheiro de produção, com pós-graduações em administração (Mestrado e MBA Executivo - COPPEAD-UFRJ), análise de sistemas, marketing e finanças. </a:t>
            </a:r>
          </a:p>
          <a:p>
            <a:pPr lvl="0" algn="just">
              <a:buClr>
                <a:schemeClr val="dk1"/>
              </a:buClr>
              <a:buSzPts val="1100"/>
            </a:pPr>
            <a:endParaRPr lang="pt-BR" sz="165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pt-BR" sz="165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 Grupo Royal Dutch Shell por 25 anos, ocupou cargos de liderança na sede da empresa no Reino Unido (análise de risco geopolítico e estratégia de varejo) e no Brasil, onde foi Diretor de Relações Externas para a América Latina, responsável pelas áreas de Comunicações, Relações Institucionais, Sustentabilidade e Responsabilidade Social Corporativas. </a:t>
            </a:r>
          </a:p>
          <a:p>
            <a:pPr lvl="0" algn="just">
              <a:buClr>
                <a:schemeClr val="dk1"/>
              </a:buClr>
              <a:buSzPts val="1100"/>
            </a:pPr>
            <a:endParaRPr lang="pt-BR" sz="165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pt-BR" sz="165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 Grupo CPFL Energia por três anos, foi Diretor de Comunicações e Relações Governamentais, responsável também pelas áreas de Ética Corporativa e Ouvidoria. Empresa g</a:t>
            </a:r>
            <a:r>
              <a:rPr lang="pt-BR" sz="16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anhou o seleto Selo </a:t>
            </a:r>
            <a:r>
              <a:rPr lang="pt-BR" sz="16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Pró-Ética</a:t>
            </a:r>
            <a:r>
              <a:rPr lang="pt-BR" sz="16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do Ministério da Transparência, Supervisão e Controle.</a:t>
            </a:r>
            <a:endParaRPr lang="pt-BR" sz="165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just">
              <a:buClr>
                <a:schemeClr val="dk1"/>
              </a:buClr>
              <a:buSzPts val="1100"/>
            </a:pPr>
            <a:endParaRPr lang="pt-BR" sz="165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pt-BR" sz="165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Incluído no Top 10 de Comunicadores do Ano da </a:t>
            </a:r>
            <a:r>
              <a:rPr lang="pt-BR" sz="165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Aberje</a:t>
            </a:r>
            <a:r>
              <a:rPr lang="pt-BR" sz="165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em 2017.</a:t>
            </a:r>
          </a:p>
          <a:p>
            <a:pPr algn="just">
              <a:buClr>
                <a:schemeClr val="dk1"/>
              </a:buClr>
              <a:buSzPts val="1100"/>
            </a:pPr>
            <a:endParaRPr lang="pt-BR" sz="165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16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Vice-Presidente do Conselho de Administração da Câmara Britânica de Comércio e Indústria do Brasil (Britcham), membro da Comissão Consultiva de </a:t>
            </a:r>
            <a:r>
              <a:rPr lang="pt-BR" sz="1650" i="1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Advocacy</a:t>
            </a:r>
            <a:r>
              <a:rPr lang="pt-BR" sz="16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do Comitê de Energia Elétrica e Renováveis (foi seu primeiro Presidente e um dos fundadores) e do Comitê de Óleo &amp; Gás (presidiu por anos). Membro do Conselho Consultivo da </a:t>
            </a:r>
            <a:r>
              <a:rPr lang="pt-BR" sz="16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ABERJE</a:t>
            </a:r>
            <a:r>
              <a:rPr lang="pt-BR" sz="16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(Associação Brasileira de Comunicação Empresarial). </a:t>
            </a:r>
          </a:p>
          <a:p>
            <a:pPr lvl="0" algn="just">
              <a:buClr>
                <a:schemeClr val="dk1"/>
              </a:buClr>
              <a:buSzPts val="1100"/>
            </a:pPr>
            <a:endParaRPr lang="pt-BR" sz="165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pt-BR" sz="165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Fundou a </a:t>
            </a:r>
            <a:r>
              <a:rPr lang="pt-BR" sz="165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LS</a:t>
            </a:r>
            <a:r>
              <a:rPr lang="pt-BR" sz="165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- Light Saber em 2018.</a:t>
            </a:r>
          </a:p>
          <a:p>
            <a:pPr lvl="0" algn="just">
              <a:buClr>
                <a:schemeClr val="dk1"/>
              </a:buClr>
              <a:buSzPts val="1100"/>
            </a:pPr>
            <a:endParaRPr lang="pt-BR" sz="165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pt-BR" sz="16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Casado e um filho, exerceu trabalho voluntário por anos, na área de educação em ética para crianças e adolescentes. </a:t>
            </a:r>
            <a:r>
              <a:rPr lang="pt-BR" sz="1650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Hobbies:</a:t>
            </a:r>
            <a:r>
              <a:rPr lang="pt-BR" sz="16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estudo de Logosofia, cinema e leitura.</a:t>
            </a:r>
            <a:endParaRPr lang="pt-BR" sz="165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6FAF9D-129D-0F42-9CE1-EA6F9A993E4F}"/>
              </a:ext>
            </a:extLst>
          </p:cNvPr>
          <p:cNvSpPr txBox="1"/>
          <p:nvPr/>
        </p:nvSpPr>
        <p:spPr>
          <a:xfrm>
            <a:off x="126527" y="121535"/>
            <a:ext cx="71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35</a:t>
            </a:r>
          </a:p>
        </p:txBody>
      </p:sp>
    </p:spTree>
    <p:extLst>
      <p:ext uri="{BB962C8B-B14F-4D97-AF65-F5344CB8AC3E}">
        <p14:creationId xmlns:p14="http://schemas.microsoft.com/office/powerpoint/2010/main" val="337757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95B4B2-AA20-6C41-8E84-C5502C2C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4911526"/>
            <a:ext cx="2204720" cy="131401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866080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05317" y="747377"/>
            <a:ext cx="8781365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DE CONSULTORES SENIORES</a:t>
            </a:r>
            <a:endParaRPr lang="en-US" sz="2400" dirty="0">
              <a:solidFill>
                <a:srgbClr val="3759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946824" y="1318332"/>
            <a:ext cx="11105268" cy="498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Além do Sócio Fundador, a Light Saber conta com um time de Consultores Seniores/ Parceiros de diversas áreas de atuação, que podem ser agregados conforme a necessidade do cliente. </a:t>
            </a:r>
          </a:p>
          <a:p>
            <a:pPr lvl="0">
              <a:spcBef>
                <a:spcPts val="120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A excelência e conduta ética irretocável desses profissionais garante o sucesso da implementação de suas estratégias: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79400">
              <a:lnSpc>
                <a:spcPct val="115000"/>
              </a:lnSpc>
              <a:spcBef>
                <a:spcPts val="1200"/>
              </a:spcBef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Jornalistas seniores, com passagens pelos mais importantes veículos de comunicação do país;</a:t>
            </a:r>
            <a:endParaRPr lang="pt-BR" u="sng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79400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Correspondentes estrangeiros para crises que escalam para área internacional;</a:t>
            </a:r>
          </a:p>
          <a:p>
            <a:pPr marL="285750" lvl="0" indent="-279400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Relações Governamentais;</a:t>
            </a:r>
          </a:p>
          <a:p>
            <a:pPr marL="285750" lvl="0" indent="-279400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Relações Públicas para o Relacionamento institucional com os mais diversos stakeholders, inclusive Comunidades do entorno de instalações.</a:t>
            </a:r>
          </a:p>
          <a:p>
            <a:pPr marL="285750" lvl="0" indent="-279400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Advogados especializados em  preparações para CPIs e Audiências Públicas;</a:t>
            </a:r>
            <a:endParaRPr lang="pt-BR" u="sng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79400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Consultores de SSMA, para crises, comunicação e mudança cultural na área;</a:t>
            </a:r>
          </a:p>
          <a:p>
            <a:pPr marL="285750" lvl="0" indent="-279400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Consultores Médicos, para crises com impacto na área de saúde;</a:t>
            </a:r>
          </a:p>
          <a:p>
            <a:pPr marL="285750" lvl="0" indent="-279400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Psicólogos, para contatos com parentes de vítimas;</a:t>
            </a:r>
          </a:p>
          <a:p>
            <a:pPr marL="285750" lvl="0" indent="-279400">
              <a:lnSpc>
                <a:spcPct val="115000"/>
              </a:lnSpc>
              <a:buClr>
                <a:srgbClr val="666666"/>
              </a:buClr>
              <a:buSzPts val="1500"/>
              <a:buFont typeface="Calibri"/>
              <a:buChar char="•"/>
            </a:pPr>
            <a:r>
              <a:rPr lang="pt-BR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Fonoaudiólogos(quando o porta-voz apresenta alguma dificuldade em suas </a:t>
            </a:r>
            <a:br>
              <a:rPr lang="pt-BR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pt-BR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exposições em público e na mídia).</a:t>
            </a:r>
            <a:endParaRPr lang="pt-BR" baseline="0" dirty="0">
              <a:solidFill>
                <a:srgbClr val="063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DCB09E-A1DD-F26D-350C-2B7502B4E34D}"/>
              </a:ext>
            </a:extLst>
          </p:cNvPr>
          <p:cNvSpPr txBox="1"/>
          <p:nvPr/>
        </p:nvSpPr>
        <p:spPr>
          <a:xfrm>
            <a:off x="126527" y="121535"/>
            <a:ext cx="71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36</a:t>
            </a:r>
          </a:p>
        </p:txBody>
      </p:sp>
    </p:spTree>
    <p:extLst>
      <p:ext uri="{BB962C8B-B14F-4D97-AF65-F5344CB8AC3E}">
        <p14:creationId xmlns:p14="http://schemas.microsoft.com/office/powerpoint/2010/main" val="1375242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95B4B2-AA20-6C41-8E84-C5502C2C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17" y="4818296"/>
            <a:ext cx="2204720" cy="131401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568653" y="1835344"/>
            <a:ext cx="746358" cy="358140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Google Shape;493;p40"/>
          <p:cNvSpPr txBox="1"/>
          <p:nvPr/>
        </p:nvSpPr>
        <p:spPr>
          <a:xfrm>
            <a:off x="1673148" y="2829549"/>
            <a:ext cx="4098065" cy="187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Fabio Caldas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Light Saber Consulting</a:t>
            </a:r>
            <a:endParaRPr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Sócio-Fundador</a:t>
            </a:r>
            <a:r>
              <a:rPr lang="pt-BR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/ </a:t>
            </a:r>
            <a:r>
              <a:rPr lang="pt-BR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Founding</a:t>
            </a:r>
            <a:r>
              <a:rPr lang="pt-BR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Partner</a:t>
            </a:r>
            <a:endParaRPr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Cel</a:t>
            </a:r>
            <a:r>
              <a:rPr lang="pt-BR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/ </a:t>
            </a:r>
            <a:r>
              <a:rPr lang="pt-BR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WApp</a:t>
            </a:r>
            <a:r>
              <a:rPr lang="pt-BR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: +55.19.97102-5939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fabio.c.caldas@LS-saber.com</a:t>
            </a:r>
            <a:r>
              <a:rPr lang="pt-BR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   ou</a:t>
            </a:r>
          </a:p>
          <a:p>
            <a:pPr lvl="0"/>
            <a:r>
              <a:rPr lang="pt-BR" u="sng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contato</a:t>
            </a:r>
            <a:r>
              <a:rPr lang="pt-BR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r>
              <a:rPr lang="pt-BR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LS-saber.com</a:t>
            </a:r>
            <a:endParaRPr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649318" y="1685474"/>
            <a:ext cx="6638544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5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95B4B2-AA20-6C41-8E84-C5502C2C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80" y="4911526"/>
            <a:ext cx="2204720" cy="131401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36493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05317" y="117790"/>
            <a:ext cx="10046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AMPLO ESCOPO DE ATUAÇÃO NAS ÁREAS DE COMUNICAÇÕES E RELAÇÕES INSTITUCIONAIS – LOCAL OU GLOBALMENTE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810186" y="857086"/>
            <a:ext cx="113818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Gestão e Contenção de Crises</a:t>
            </a:r>
          </a:p>
          <a:p>
            <a:pPr lvl="0">
              <a:spcAft>
                <a:spcPts val="120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Gestão Contínua de Riscos Reputacionais (</a:t>
            </a:r>
            <a:r>
              <a:rPr lang="pt-BR" sz="2400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Issues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Management), incluída, por </a:t>
            </a:r>
            <a:r>
              <a:rPr lang="pt-BR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a interface com a gestão de ESG</a:t>
            </a:r>
          </a:p>
          <a:p>
            <a:pPr lvl="0">
              <a:spcAft>
                <a:spcPts val="120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Relacionamento Institucional: Gestão Integrada e Estruturada de Stakeholders, inclusive Governo e Comunidades do entorno de instalações</a:t>
            </a:r>
            <a:endParaRPr lang="pt-BR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pPr>
              <a:spcAft>
                <a:spcPts val="120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rPr>
              <a:t> Comunicação Estratégica, por </a:t>
            </a:r>
            <a:r>
              <a:rPr lang="pt-BR" sz="2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rPr>
              <a:t>ex</a:t>
            </a:r>
            <a:r>
              <a:rPr lang="pt-BR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Calibri"/>
              </a:rPr>
              <a:t>, E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stratégia de Comunicação para Fusões e Aquisições (</a:t>
            </a:r>
            <a:r>
              <a:rPr lang="pt-BR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M&amp;A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e Campanhas de Comunicação e Mudança Cultural, inclusive em ESG / </a:t>
            </a:r>
            <a:r>
              <a:rPr lang="pt-BR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SSMA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pt-BR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HSE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). Inclui a gestão de canais digitais / redes sociais </a:t>
            </a:r>
          </a:p>
          <a:p>
            <a:pPr lvl="0">
              <a:spcAft>
                <a:spcPts val="120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Assessoria Estratégica de Imprensa</a:t>
            </a:r>
          </a:p>
          <a:p>
            <a:pPr>
              <a:spcAft>
                <a:spcPts val="120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Endomarketing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/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Endobranding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/ Comunicação 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Interna</a:t>
            </a:r>
          </a:p>
          <a:p>
            <a:pPr>
              <a:spcAft>
                <a:spcPts val="1200"/>
              </a:spcAft>
              <a:buClr>
                <a:srgbClr val="666666"/>
              </a:buClr>
              <a:buSzPts val="1800"/>
              <a:buFont typeface="Calibri"/>
              <a:buChar char="●"/>
            </a:pP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Treinamentos presenciais e on-line nas áreas de atuação, por </a:t>
            </a:r>
            <a:r>
              <a:rPr lang="pt-BR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Simulação de Crise, </a:t>
            </a:r>
            <a:r>
              <a:rPr lang="pt-BR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Media Training</a:t>
            </a:r>
            <a:r>
              <a:rPr lang="pt-BR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CPI (Comissões Parlamentares de Inquérito) </a:t>
            </a:r>
            <a:r>
              <a:rPr lang="pt-BR" sz="24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Training</a:t>
            </a:r>
            <a:endParaRPr lang="pt-BR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D2E5DD5-3154-86AD-5486-A9CCA598DE85}"/>
              </a:ext>
            </a:extLst>
          </p:cNvPr>
          <p:cNvSpPr txBox="1"/>
          <p:nvPr/>
        </p:nvSpPr>
        <p:spPr>
          <a:xfrm>
            <a:off x="126527" y="121535"/>
            <a:ext cx="621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2</a:t>
            </a:r>
          </a:p>
        </p:txBody>
      </p:sp>
    </p:spTree>
    <p:extLst>
      <p:ext uri="{BB962C8B-B14F-4D97-AF65-F5344CB8AC3E}">
        <p14:creationId xmlns:p14="http://schemas.microsoft.com/office/powerpoint/2010/main" val="105904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251892BA-3424-1A46-829B-B27276F5FD1A}"/>
              </a:ext>
            </a:extLst>
          </p:cNvPr>
          <p:cNvSpPr/>
          <p:nvPr/>
        </p:nvSpPr>
        <p:spPr>
          <a:xfrm>
            <a:off x="1848248" y="4103987"/>
            <a:ext cx="746358" cy="784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A6307A9-237F-DD41-8A42-4423C660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5025500"/>
            <a:ext cx="896877" cy="896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B6A79A6-6AF0-DA41-9F95-3F3379977ACC}"/>
              </a:ext>
            </a:extLst>
          </p:cNvPr>
          <p:cNvSpPr txBox="1"/>
          <p:nvPr/>
        </p:nvSpPr>
        <p:spPr>
          <a:xfrm>
            <a:off x="1590757" y="3256885"/>
            <a:ext cx="10601243" cy="58381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4200"/>
              </a:lnSpc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GESTÃO E CONTENÇÃO DE CRISES LOCAIS E GLOBAIS</a:t>
            </a:r>
          </a:p>
        </p:txBody>
      </p:sp>
    </p:spTree>
    <p:extLst>
      <p:ext uri="{BB962C8B-B14F-4D97-AF65-F5344CB8AC3E}">
        <p14:creationId xmlns:p14="http://schemas.microsoft.com/office/powerpoint/2010/main" val="183996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1005598" y="251490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16204" y="132787"/>
            <a:ext cx="10290917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GESTÃO E CONTENÇÃO DE CRISES – ESCOPO LOCAL E GLOBAL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719087" y="841874"/>
            <a:ext cx="112880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SERVIÇOS PRESTADOS: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Estratégias e Gestão de Crise (diferente de Comunicação de Crises)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666666"/>
              </a:buClr>
              <a:buSzPts val="1500"/>
            </a:pPr>
            <a:endParaRPr lang="pt-BR"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Governança de Crise local e global (Relacionamento com Conselhos de Administração e Diretorias Executivas)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666666"/>
              </a:buClr>
              <a:buSzPts val="1500"/>
            </a:pPr>
            <a:endParaRPr lang="pt-BR"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Planejamento e Redação do Manual de Gerenciamento de Crises</a:t>
            </a:r>
          </a:p>
          <a:p>
            <a:pPr lvl="0">
              <a:buClr>
                <a:srgbClr val="666666"/>
              </a:buClr>
              <a:buSzPts val="1500"/>
            </a:pPr>
            <a:endParaRPr lang="pt-BR"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Treinamento de executivos para enfrentar com competência situações de crise (simulação)</a:t>
            </a:r>
          </a:p>
          <a:p>
            <a:pPr lvl="0">
              <a:buClr>
                <a:srgbClr val="666666"/>
              </a:buClr>
              <a:buSzPts val="1500"/>
            </a:pPr>
            <a:endParaRPr lang="pt-BR"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Relacionamento / Tratamento com Mídia e Redes Sociais em ambiente de Crise</a:t>
            </a:r>
            <a:endParaRPr lang="pt-BR" sz="2400" baseline="0" dirty="0">
              <a:solidFill>
                <a:srgbClr val="063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4FBC94EF-2BF8-4E4C-B9CF-9AAA2CEA2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C1005DB-46B7-39C2-8883-DF3C5D911707}"/>
              </a:ext>
            </a:extLst>
          </p:cNvPr>
          <p:cNvSpPr txBox="1"/>
          <p:nvPr/>
        </p:nvSpPr>
        <p:spPr>
          <a:xfrm>
            <a:off x="126527" y="121535"/>
            <a:ext cx="621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4</a:t>
            </a:r>
          </a:p>
        </p:txBody>
      </p:sp>
    </p:spTree>
    <p:extLst>
      <p:ext uri="{BB962C8B-B14F-4D97-AF65-F5344CB8AC3E}">
        <p14:creationId xmlns:p14="http://schemas.microsoft.com/office/powerpoint/2010/main" val="107139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1005598" y="266480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16204" y="147777"/>
            <a:ext cx="10230957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GESTÃO E CONTENÇÃO DE CRISES – AMPLA EXPERIÊNCIA LOCAL E GLOBAL NA INTERFACE COM ESG	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846781" y="1068028"/>
            <a:ext cx="11225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ALGUMAS SITUAÇÕES (lista não exaustiva) QUE OS PROFISSIONAIS DA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JÁ GERENCIARAM E/OU APOIARAM NO BRASIL E EXTERIOR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4FBC94EF-2BF8-4E4C-B9CF-9AAA2CEA2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1" name="Google Shape;125;p7"/>
          <p:cNvSpPr txBox="1"/>
          <p:nvPr/>
        </p:nvSpPr>
        <p:spPr>
          <a:xfrm>
            <a:off x="672184" y="1984434"/>
            <a:ext cx="4575857" cy="42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pt-BR"/>
            </a:defPPr>
            <a:lvl1pPr marL="457200" indent="-323850">
              <a:buClr>
                <a:srgbClr val="666666"/>
              </a:buClr>
              <a:buSzPts val="1500"/>
              <a:buFont typeface="Calibri"/>
              <a:buChar char="●"/>
              <a:defRPr sz="210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</a:lstStyle>
          <a:p>
            <a:r>
              <a:rPr lang="pt-BR" sz="2200" dirty="0">
                <a:sym typeface="Calibri"/>
              </a:rPr>
              <a:t>Contaminações ambientais de solo, rios e mar</a:t>
            </a:r>
            <a:endParaRPr sz="2200" dirty="0">
              <a:sym typeface="Calibri"/>
            </a:endParaRPr>
          </a:p>
          <a:p>
            <a:r>
              <a:rPr lang="pt-BR" sz="2200" dirty="0">
                <a:sym typeface="Calibri"/>
              </a:rPr>
              <a:t>Grandes incêndios</a:t>
            </a:r>
            <a:endParaRPr sz="2200" dirty="0">
              <a:sym typeface="Calibri"/>
            </a:endParaRPr>
          </a:p>
          <a:p>
            <a:r>
              <a:rPr lang="pt-BR" sz="2200" dirty="0">
                <a:sym typeface="Calibri"/>
              </a:rPr>
              <a:t>Acidente ferroviário seguido de contaminação ambiental</a:t>
            </a:r>
            <a:endParaRPr sz="2200" dirty="0">
              <a:sym typeface="Calibri"/>
            </a:endParaRPr>
          </a:p>
          <a:p>
            <a:r>
              <a:rPr lang="pt-BR" sz="2200" dirty="0">
                <a:sym typeface="Calibri"/>
              </a:rPr>
              <a:t>Acidentes aéreos</a:t>
            </a:r>
            <a:endParaRPr sz="2200" dirty="0">
              <a:sym typeface="Calibri"/>
            </a:endParaRPr>
          </a:p>
          <a:p>
            <a:r>
              <a:rPr lang="pt-BR" sz="2200" dirty="0">
                <a:sym typeface="Calibri"/>
              </a:rPr>
              <a:t>Explosão de caldeira</a:t>
            </a:r>
            <a:endParaRPr sz="2200" dirty="0">
              <a:sym typeface="Calibri"/>
            </a:endParaRPr>
          </a:p>
          <a:p>
            <a:r>
              <a:rPr lang="pt-BR" sz="2200" dirty="0">
                <a:sym typeface="Calibri"/>
              </a:rPr>
              <a:t>Direitos humanos durante processo de licenciamento ambiental</a:t>
            </a:r>
            <a:endParaRPr sz="2200" dirty="0">
              <a:sym typeface="Calibri"/>
            </a:endParaRPr>
          </a:p>
          <a:p>
            <a:r>
              <a:rPr lang="pt-BR" sz="2200" dirty="0">
                <a:sym typeface="Calibri"/>
              </a:rPr>
              <a:t>Área de Saúde</a:t>
            </a:r>
            <a:endParaRPr sz="2200" dirty="0">
              <a:sym typeface="Calibri"/>
            </a:endParaRPr>
          </a:p>
        </p:txBody>
      </p:sp>
      <p:sp>
        <p:nvSpPr>
          <p:cNvPr id="12" name="Google Shape;125;p7">
            <a:extLst>
              <a:ext uri="{FF2B5EF4-FFF2-40B4-BE49-F238E27FC236}">
                <a16:creationId xmlns:a16="http://schemas.microsoft.com/office/drawing/2014/main" id="{7B91FB89-0763-44F0-90EF-E17DE04F86AB}"/>
              </a:ext>
            </a:extLst>
          </p:cNvPr>
          <p:cNvSpPr txBox="1"/>
          <p:nvPr/>
        </p:nvSpPr>
        <p:spPr>
          <a:xfrm>
            <a:off x="5915646" y="1984434"/>
            <a:ext cx="4527458" cy="405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3850"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Qualidade de Produto com Recall</a:t>
            </a:r>
            <a:endParaRPr lang="pt-BR" sz="2200" b="0" i="0" u="none" strike="noStrike" cap="none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200" b="0" i="0" u="none" strike="noStrike" cap="none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Greve devido a grandes processos de demissões</a:t>
            </a:r>
            <a:endParaRPr sz="2200" b="0" i="0" u="none" strike="noStrike" cap="none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200" b="0" i="0" u="none" strike="noStrike" cap="none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Processos de  Privatização</a:t>
            </a:r>
            <a:endParaRPr sz="2200" b="0" i="0" u="none" strike="noStrike" cap="none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200" b="0" i="0" u="none" strike="noStrike" cap="none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Fusões de empresas</a:t>
            </a:r>
            <a:endParaRPr sz="2200" b="0" i="0" u="none" strike="noStrike" cap="none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200" b="0" i="0" u="none" strike="noStrike" cap="none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Percepção de utilização de mão de obra análoga à escrava</a:t>
            </a:r>
            <a:endParaRPr sz="2200" b="0" i="0" u="none" strike="noStrike" cap="none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200" b="0" i="0" u="none" strike="noStrike" cap="none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Racismo</a:t>
            </a:r>
            <a:endParaRPr sz="2200" b="0" i="0" u="none" strike="noStrike" cap="none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200" b="0" i="0" u="none" strike="noStrike" cap="none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Assédio  sexual</a:t>
            </a:r>
            <a:endParaRPr sz="2200" b="0" i="0" u="none" strike="noStrike" cap="none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200" b="0" i="0" u="none" strike="noStrike" cap="none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Criminal</a:t>
            </a:r>
            <a:endParaRPr sz="2200" b="0" i="0" u="none" strike="noStrike" cap="none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637B7B7-4D00-2581-64A1-94477F6FF979}"/>
              </a:ext>
            </a:extLst>
          </p:cNvPr>
          <p:cNvSpPr txBox="1"/>
          <p:nvPr/>
        </p:nvSpPr>
        <p:spPr>
          <a:xfrm>
            <a:off x="126527" y="121535"/>
            <a:ext cx="621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5</a:t>
            </a:r>
          </a:p>
        </p:txBody>
      </p:sp>
    </p:spTree>
    <p:extLst>
      <p:ext uri="{BB962C8B-B14F-4D97-AF65-F5344CB8AC3E}">
        <p14:creationId xmlns:p14="http://schemas.microsoft.com/office/powerpoint/2010/main" val="281103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1005598" y="281466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16204" y="162763"/>
            <a:ext cx="10245947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GESTÃO E CONTENÇÃO DE CRISES – MANUAL DE CRISES DE APLICAÇÃO LOCAL OU GLOBAL	</a:t>
            </a:r>
          </a:p>
        </p:txBody>
      </p:sp>
      <p:sp>
        <p:nvSpPr>
          <p:cNvPr id="17" name="Google Shape;189;p8"/>
          <p:cNvSpPr txBox="1"/>
          <p:nvPr/>
        </p:nvSpPr>
        <p:spPr>
          <a:xfrm>
            <a:off x="793235" y="1073069"/>
            <a:ext cx="10989033" cy="4206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>
              <a:buClr>
                <a:srgbClr val="666666"/>
              </a:buClr>
              <a:buSzPts val="1500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EXEMPLO (não exaustivo) DE CONTEÚDO DO MANUAL :</a:t>
            </a: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 que é Crise ?</a:t>
            </a:r>
            <a:endParaRPr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Características comuns de uma Crise</a:t>
            </a:r>
            <a:endParaRPr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Tipos de Crises </a:t>
            </a:r>
            <a:endParaRPr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Classificação dos Riscos conforme impacto na imagem</a:t>
            </a:r>
            <a:endParaRPr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Governança: ESG e Comitê de Crises</a:t>
            </a:r>
            <a:endParaRPr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 que fazer em uma Crise</a:t>
            </a:r>
            <a:endParaRPr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 Relacionamento com a Mídia durante a Crise</a:t>
            </a:r>
            <a:endParaRPr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 Tratamento com as Redes Sociais durante a Crise</a:t>
            </a:r>
            <a:endParaRPr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Calibri"/>
              <a:buChar char="●"/>
            </a:pP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Dados de Contato de </a:t>
            </a:r>
            <a:r>
              <a:rPr lang="pt-BR" sz="2400" dirty="0" err="1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Stakeholders</a:t>
            </a:r>
            <a:r>
              <a:rPr lang="pt-BR" sz="24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Chave</a:t>
            </a:r>
            <a:endParaRPr sz="2400" dirty="0">
              <a:solidFill>
                <a:srgbClr val="66666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B7880C-4B6F-07A6-DC11-37E60C14E101}"/>
              </a:ext>
            </a:extLst>
          </p:cNvPr>
          <p:cNvSpPr txBox="1"/>
          <p:nvPr/>
        </p:nvSpPr>
        <p:spPr>
          <a:xfrm>
            <a:off x="126527" y="121535"/>
            <a:ext cx="621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6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477C22-D8DD-C493-CE7C-C0E70FCAC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2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251892BA-3424-1A46-829B-B27276F5FD1A}"/>
              </a:ext>
            </a:extLst>
          </p:cNvPr>
          <p:cNvSpPr/>
          <p:nvPr/>
        </p:nvSpPr>
        <p:spPr>
          <a:xfrm>
            <a:off x="1848248" y="4103987"/>
            <a:ext cx="746358" cy="784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A6307A9-237F-DD41-8A42-4423C660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5025500"/>
            <a:ext cx="896877" cy="89687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59197FD-439E-D242-84FB-848E26B44608}"/>
              </a:ext>
            </a:extLst>
          </p:cNvPr>
          <p:cNvSpPr txBox="1"/>
          <p:nvPr/>
        </p:nvSpPr>
        <p:spPr>
          <a:xfrm>
            <a:off x="1755647" y="2718276"/>
            <a:ext cx="9636878" cy="112242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4200"/>
              </a:lnSpc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GESTÃO CONTÍNUA DE RISCOS REPUTACIONAIS / “</a:t>
            </a:r>
            <a:r>
              <a:rPr lang="pt-BR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” GLOBAIS E LOCAIS</a:t>
            </a:r>
          </a:p>
        </p:txBody>
      </p:sp>
    </p:spTree>
    <p:extLst>
      <p:ext uri="{BB962C8B-B14F-4D97-AF65-F5344CB8AC3E}">
        <p14:creationId xmlns:p14="http://schemas.microsoft.com/office/powerpoint/2010/main" val="398132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7E7EFB-CAA5-F847-8050-7870E153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87F264-859E-B44B-B096-A394719D27E5}"/>
              </a:ext>
            </a:extLst>
          </p:cNvPr>
          <p:cNvGrpSpPr/>
          <p:nvPr/>
        </p:nvGrpSpPr>
        <p:grpSpPr>
          <a:xfrm>
            <a:off x="994711" y="251490"/>
            <a:ext cx="443705" cy="212912"/>
            <a:chOff x="2243730" y="2255968"/>
            <a:chExt cx="783040" cy="3757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251892BA-3424-1A46-829B-B27276F5FD1A}"/>
                </a:ext>
              </a:extLst>
            </p:cNvPr>
            <p:cNvSpPr/>
            <p:nvPr/>
          </p:nvSpPr>
          <p:spPr>
            <a:xfrm>
              <a:off x="2243730" y="2255968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399DB4BB-127D-434E-9747-EEAB9E74CC2F}"/>
                </a:ext>
              </a:extLst>
            </p:cNvPr>
            <p:cNvSpPr/>
            <p:nvPr/>
          </p:nvSpPr>
          <p:spPr>
            <a:xfrm>
              <a:off x="2243730" y="2401544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5DAB180A-F772-BA41-BD92-AC317EB0E785}"/>
                </a:ext>
              </a:extLst>
            </p:cNvPr>
            <p:cNvSpPr/>
            <p:nvPr/>
          </p:nvSpPr>
          <p:spPr>
            <a:xfrm>
              <a:off x="2243730" y="2549361"/>
              <a:ext cx="783040" cy="823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99FDDA-595B-1644-97AF-654B2D97C6CD}"/>
              </a:ext>
            </a:extLst>
          </p:cNvPr>
          <p:cNvSpPr txBox="1"/>
          <p:nvPr/>
        </p:nvSpPr>
        <p:spPr>
          <a:xfrm>
            <a:off x="1705316" y="132787"/>
            <a:ext cx="10286813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CONTÍNUA (LOCAL OU GLOBAL) DE RISCOS REPUTACIONAIS / “</a:t>
            </a:r>
            <a:r>
              <a:rPr lang="pt-BR" sz="2400" dirty="0" err="1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pt-BR" sz="2400" dirty="0">
                <a:solidFill>
                  <a:srgbClr val="375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559B6E5-C23E-194D-976D-9341D7D20A02}"/>
              </a:ext>
            </a:extLst>
          </p:cNvPr>
          <p:cNvSpPr txBox="1"/>
          <p:nvPr/>
        </p:nvSpPr>
        <p:spPr>
          <a:xfrm>
            <a:off x="850885" y="1023054"/>
            <a:ext cx="11341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SERVIÇOS PRESTADOS:</a:t>
            </a:r>
          </a:p>
          <a:p>
            <a:pPr>
              <a:buClr>
                <a:srgbClr val="3759A1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pt-BR" sz="2200" dirty="0" err="1">
                <a:solidFill>
                  <a:srgbClr val="66666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xxxxxx</a:t>
            </a:r>
            <a:endParaRPr lang="pt-BR" sz="2200" baseline="0" dirty="0">
              <a:solidFill>
                <a:srgbClr val="0638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23E8AD-486B-A542-90FE-35F05DD0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38" y="6253433"/>
            <a:ext cx="553523" cy="55352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3CFCEBA-8F8F-C54B-25AA-FE5FCC7725B2}"/>
              </a:ext>
            </a:extLst>
          </p:cNvPr>
          <p:cNvSpPr txBox="1"/>
          <p:nvPr/>
        </p:nvSpPr>
        <p:spPr>
          <a:xfrm>
            <a:off x="126527" y="121535"/>
            <a:ext cx="621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Pág</a:t>
            </a:r>
            <a:r>
              <a:rPr lang="pt-BR" sz="1400" dirty="0"/>
              <a:t>  8</a:t>
            </a:r>
          </a:p>
        </p:txBody>
      </p:sp>
    </p:spTree>
    <p:extLst>
      <p:ext uri="{BB962C8B-B14F-4D97-AF65-F5344CB8AC3E}">
        <p14:creationId xmlns:p14="http://schemas.microsoft.com/office/powerpoint/2010/main" val="3432574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2279</Words>
  <Application>Microsoft Office PowerPoint</Application>
  <PresentationFormat>Widescreen</PresentationFormat>
  <Paragraphs>221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Tânia Martins</dc:creator>
  <cp:lastModifiedBy>Fabio Caldas</cp:lastModifiedBy>
  <cp:revision>154</cp:revision>
  <dcterms:created xsi:type="dcterms:W3CDTF">2020-01-15T11:59:00Z</dcterms:created>
  <dcterms:modified xsi:type="dcterms:W3CDTF">2023-04-02T20:28:05Z</dcterms:modified>
</cp:coreProperties>
</file>